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Oswald" panose="020B0604020202020204" charset="0"/>
      <p:regular r:id="rId29"/>
      <p:bold r:id="rId30"/>
    </p:embeddedFont>
    <p:embeddedFont>
      <p:font typeface="Average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305003-913D-4989-8EC7-54FE8FC31DC1}">
  <a:tblStyle styleId="{E8305003-913D-4989-8EC7-54FE8FC31D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4ac27bde1_1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4ac27bde1_1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4ac27bde1_1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4ac27bde1_1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4ac27bde1_1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4ac27bde1_1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4ac27bde1_1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4ac27bde1_1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ac27bde1_1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ac27bde1_1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ac27bde1_1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ac27bde1_1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4ac27bde1_1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4ac27bde1_1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ac27bde1_1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ac27bde1_1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ac27bde1_1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ac27bde1_1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ac27bde1_1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ac27bde1_1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f412e42443c4448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f412e42443c4448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4ac27bde1_1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4ac27bde1_1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4ac27bde1_1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4ac27bde1_1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4ac27bde1_1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4ac27bde1_1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4ac27bde1_1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4ac27bde1_1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4ac27bde1_1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4ac27bde1_1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4ac27bde1_1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4ac27bde1_1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4ac27bde1_1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4ac27bde1_1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53ceb87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53ceb87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f412e42443c4448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f412e42443c4448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23597411042257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23597411042257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f412e42443c4448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f412e42443c4448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4ac27bde1_1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4ac27bde1_1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4ac27bde1_1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4ac27bde1_1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4ac27bde1_1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4ac27bde1_1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727950" y="3297400"/>
            <a:ext cx="4244100" cy="12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Jake Shultz &amp; Joshua Feinberg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EDD 104 - Section 55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988" y="2667400"/>
            <a:ext cx="2788262" cy="18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727950" y="721350"/>
            <a:ext cx="7688100" cy="18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Coffee Maker for Hand Tremors:</a:t>
            </a:r>
            <a:r>
              <a:rPr lang="en" sz="3600" b="0"/>
              <a:t> </a:t>
            </a:r>
            <a:endParaRPr sz="3600"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/>
              <a:t>Design #2 - Voice Integration &amp; Thermal Insulation</a:t>
            </a:r>
            <a:endParaRPr sz="3600" b="0"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Tier Requirements (continued)</a:t>
            </a: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[CMT 1.3] The device shall use standard coffee filters with coffee grounds.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Drawing and measurements of the capacity of the grind compartment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[CMT 1.4] The device shall fit on a standard kitchen counter-top.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CAD - realistic measurements of the coffee maker will be displayed on Solid Edge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sp>
        <p:nvSpPr>
          <p:cNvPr id="130" name="Google Shape;130;p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Tier Requirements (continued #2)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[CMT 1.5] The design should consider the entire coffee making process.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From voice control to thermal regulation, our design focuses on all aspects of the coffee making process - making it easy as possible for all users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0000"/>
                </a:solidFill>
              </a:rPr>
              <a:t>11</a:t>
            </a:fld>
            <a:endParaRPr>
              <a:solidFill>
                <a:srgbClr val="FF0000"/>
              </a:solidFill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188" y="3214975"/>
            <a:ext cx="1859625" cy="18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Pahl and Beitz Criteria</a:t>
            </a:r>
            <a:endParaRPr/>
          </a:p>
        </p:txBody>
      </p:sp>
      <p:graphicFrame>
        <p:nvGraphicFramePr>
          <p:cNvPr id="144" name="Google Shape;144;p24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{E8305003-913D-4989-8EC7-54FE8FC31DC1}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3"/>
                          </a:solidFill>
                        </a:rPr>
                        <a:t>Structure</a:t>
                      </a:r>
                      <a:endParaRPr sz="24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3"/>
                          </a:solidFill>
                        </a:rPr>
                        <a:t>User Interaction</a:t>
                      </a:r>
                      <a:endParaRPr sz="24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3"/>
                          </a:solidFill>
                        </a:rPr>
                        <a:t>Safety</a:t>
                      </a:r>
                      <a:endParaRPr sz="24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3"/>
                          </a:solidFill>
                        </a:rPr>
                        <a:t>Maintenance</a:t>
                      </a:r>
                      <a:endParaRPr sz="24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3"/>
                          </a:solidFill>
                        </a:rPr>
                        <a:t>Performance</a:t>
                      </a:r>
                      <a:endParaRPr sz="24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3"/>
                          </a:solidFill>
                        </a:rPr>
                        <a:t>Cost</a:t>
                      </a:r>
                      <a:endParaRPr sz="240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5" name="Google Shape;145;p2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0000"/>
                </a:solidFill>
              </a:rPr>
              <a:t>12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</a:t>
            </a: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[STRC 2.1] The device shall weigh no more than 10 pounds. {CMT 1.1}</a:t>
            </a:r>
            <a:endParaRPr sz="24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Density and amount of material provides weight of the coffee maker</a:t>
            </a: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[STRC 2.2] The user shall not have to reach across the machine to load water into the device. {CMT 1.1}</a:t>
            </a:r>
            <a:endParaRPr sz="24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water reservoir is located in the front of the device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sp>
        <p:nvSpPr>
          <p:cNvPr id="152" name="Google Shape;152;p2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(continued)</a:t>
            </a:r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[STRC 2.3] The device shall hold a maximum of 50 fluid ounces of water in the reservoir. {CMT 1.2}</a:t>
            </a:r>
            <a:endParaRPr sz="2400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can also be verified via a solid edge structure - the volume capacity of the reservoir can be easily calculated.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[STRC 2.4] The device shall be able to hold a filter with a minimum of 60 grams of coffee grounds {CMT 1.5}</a:t>
            </a:r>
            <a:endParaRPr sz="2400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Logical Argument - since the average coffee filter holds enough coffee for 8 to 12 cups and the average cup has 7 grams of coffee</a:t>
            </a:r>
            <a:endParaRPr sz="200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(continued #2)</a:t>
            </a: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[STRC 2.5] The device shall be compatible with multiple types of standard coffee filters. {CMT 1.3}</a:t>
            </a:r>
            <a:endParaRPr sz="2400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CAD - Solid Edge can show that the size of the filter input will fit standard coffee filters</a:t>
            </a:r>
            <a:endParaRPr sz="2000"/>
          </a:p>
        </p:txBody>
      </p:sp>
      <p:sp>
        <p:nvSpPr>
          <p:cNvPr id="166" name="Google Shape;166;p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462" y="2689524"/>
            <a:ext cx="2385074" cy="238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Interaction</a:t>
            </a:r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[UIN 2.1] The user shall be able to select the amount of coffee to brew within 5 minutes. {CMT 1.1}</a:t>
            </a:r>
            <a:endParaRPr sz="2400"/>
          </a:p>
          <a:p>
            <a:pPr marL="9144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simple voice command can control how much coffee is brewed, all under the 5 minute ceiling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75" y="3159500"/>
            <a:ext cx="2828850" cy="18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</a:t>
            </a:r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[SAFE 2.1] The device shall have a tolerance up to 4.5cm to prevent spilling. {CMT 1.1}</a:t>
            </a:r>
            <a:endParaRPr sz="2400"/>
          </a:p>
          <a:p>
            <a:pPr marL="9144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extra lip on top of the carafe (above the fill line) prevents this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[SAFE 2.2] The device shall have no exposed heating elements that will reach a temperature of 111 degrees Fahrenheit. {CMT 1.1}</a:t>
            </a:r>
            <a:endParaRPr sz="2400"/>
          </a:p>
          <a:p>
            <a:pPr marL="9144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CAD - the materials used in Solid Edge and the design used for the carafe will have no option for exposed heating elements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sp>
        <p:nvSpPr>
          <p:cNvPr id="182" name="Google Shape;182;p2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 (continued)</a:t>
            </a:r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[SAFE 2.3] The device shall turn off after being idle for 2 hours. {CMT 1.1}</a:t>
            </a:r>
            <a:endParaRPr sz="2400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can be accomplished with the Amazon Alexa integration as one of Alexa’s voice command settings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[SAFE 2.4] The device shall have an auto-shutoff feature if temperature reaches above 250 degrees. {CMT 1.1}</a:t>
            </a:r>
            <a:endParaRPr sz="2400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will be programmed into the microcontroller in the carafe and will integrated into the Amazon Alexa command settings</a:t>
            </a:r>
            <a:endParaRPr sz="2000"/>
          </a:p>
        </p:txBody>
      </p:sp>
      <p:sp>
        <p:nvSpPr>
          <p:cNvPr id="189" name="Google Shape;189;p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 (continued #2)</a:t>
            </a:r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[SAFE 2.5] The device shall not have more than 12 BARs of pressure. {CMT 1.1}</a:t>
            </a:r>
            <a:endParaRPr sz="2400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Logical Argument - Most coffee maker pumps go up to 9 BARs of pressure and 9 BARs of pressure is used to make espresso, a high-pressure brewed coffee</a:t>
            </a:r>
            <a:endParaRPr sz="200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955" y="3101650"/>
            <a:ext cx="3102100" cy="19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513800"/>
            <a:ext cx="5646300" cy="21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Design Statement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Description of Alternative Design</a:t>
            </a:r>
            <a:endParaRPr sz="24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Advantages and Disadvantages</a:t>
            </a:r>
            <a:endParaRPr sz="20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Pahl and Beitz Matrix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Conclusion</a:t>
            </a:r>
            <a:endParaRPr sz="2400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350" y="445025"/>
            <a:ext cx="1949549" cy="194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0350" y="2766500"/>
            <a:ext cx="1949551" cy="180236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0000"/>
                </a:solidFill>
              </a:rPr>
              <a:t>2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Maintenance</a:t>
            </a:r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[MTN 2.1] The device shall be able to be cleaned within 30 minutes. {CMT 1.1}</a:t>
            </a:r>
            <a:endParaRPr sz="2400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CAD - Solid Edge can show the easy disassembly and few parts that need to be cleaned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[MTN 2.2] The device shall be able to be set up within 15 minutes by someone with hand tremors. {CMT 1.1}</a:t>
            </a:r>
            <a:endParaRPr sz="2400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Logical Argument - the device will come set up, the user will only need to remove wrapping and attach carafe to begin brewing</a:t>
            </a:r>
            <a:endParaRPr sz="200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[PFR 2.1] The coffee shall be brewed within 15 minutes. { CMT 1.5}</a:t>
            </a:r>
            <a:endParaRPr sz="2400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Logical Argument - average coffee makers brew 12 cups of coffee within 8-12 minutes, well under the 15 minute requirement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[PFR 2.2] The coffee shall be brewed at no more than 210° Fahrenheit. {CMT 1.2}</a:t>
            </a:r>
            <a:endParaRPr sz="2400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heating components in the coffee maker will be connected to the Amazon Alexa ACK and will allow the user to control the temperature</a:t>
            </a:r>
            <a:endParaRPr sz="2000"/>
          </a:p>
        </p:txBody>
      </p:sp>
      <p:sp>
        <p:nvSpPr>
          <p:cNvPr id="211" name="Google Shape;211;p3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(continued)</a:t>
            </a:r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[PFR 2.3] The device shall alert the user when the coffee has finished brewing. {CMT 1.5}</a:t>
            </a:r>
            <a:endParaRPr sz="2400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CAD - The Solid Edge design will show an LED indicator on the carafe that will light when the coffee finishes brewing</a:t>
            </a:r>
            <a:endParaRPr sz="2000"/>
          </a:p>
        </p:txBody>
      </p:sp>
      <p:sp>
        <p:nvSpPr>
          <p:cNvPr id="218" name="Google Shape;218;p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587" y="3069375"/>
            <a:ext cx="3564824" cy="20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</a:t>
            </a:r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Amazon’s ACK is a one time purchase, granting access to Alexa’s API for all built devices from that point forward</a:t>
            </a:r>
            <a:endParaRPr sz="24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Cheaper alternative than paying a subscription fee for the host of a server for processing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thermal insulation can be cost effective, as producing the heat to maintain the coffee’s temperature costs much more in terms of electricity.</a:t>
            </a:r>
            <a:endParaRPr sz="200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0000"/>
                </a:solidFill>
              </a:rPr>
              <a:t>23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Key Features</a:t>
            </a:r>
            <a:endParaRPr sz="24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Voice Integration via API Software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Thermal Insulation of Device &amp; Thermal Regulation of Carafe</a:t>
            </a:r>
            <a:endParaRPr sz="20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Advantages</a:t>
            </a:r>
            <a:endParaRPr sz="24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Limited physical interaction needed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Sturdy base to prevent accidents</a:t>
            </a:r>
            <a:endParaRPr sz="20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Disadvantages</a:t>
            </a:r>
            <a:endParaRPr sz="24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May be above average in cost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Need Smart Home Device to take advantage of design</a:t>
            </a:r>
            <a:endParaRPr sz="2000"/>
          </a:p>
        </p:txBody>
      </p:sp>
      <p:sp>
        <p:nvSpPr>
          <p:cNvPr id="233" name="Google Shape;233;p3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0000"/>
                </a:solidFill>
              </a:rPr>
              <a:t>24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(Josh)</a:t>
            </a:r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Alsaif, Hussain F. (2017). Emerging Technologies; Materials: Genetics to Structures; Safety Engineering and Risk Analysis, 15, 14.  doi: 10.1115/IMECE2017-70588</a:t>
            </a:r>
            <a:endParaRPr sz="1600"/>
          </a:p>
          <a:p>
            <a:pPr marL="457200" lvl="0" indent="-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Atlas Steels Technical Department (2013). Stainless Steel Grade Data Sheets [Data Set]. Retrieved from http://www.worldstainless.org/Files/issf/non-image-files/PDF/Atlas_Grade_datasheet_-_all_datasheets_rev_Aug_2013.pdf</a:t>
            </a:r>
            <a:endParaRPr sz="1600"/>
          </a:p>
          <a:p>
            <a:pPr marL="457200" lvl="0" indent="-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Lohner, S. (2017, January 5). Stay Warm with Thermal Insulation. Retrieved from https://www.scientificamerican.com/article/stay-warm-with-thermal-insulation/</a:t>
            </a:r>
            <a:endParaRPr sz="1600"/>
          </a:p>
          <a:p>
            <a:pPr marL="457200" lvl="0" indent="-45720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Wong, A. (2016, September 21). What's the difference between 18/0, 18/8, and 18/10 flatware? Retrieved from https://www.linkedin.com/pulse/whats-difference-between-180-188-1810-flatware-alice-wong</a:t>
            </a:r>
            <a:endParaRPr sz="1600"/>
          </a:p>
        </p:txBody>
      </p:sp>
      <p:sp>
        <p:nvSpPr>
          <p:cNvPr id="240" name="Google Shape;240;p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(Jake)</a:t>
            </a:r>
            <a:endParaRPr/>
          </a:p>
        </p:txBody>
      </p:sp>
      <p:sp>
        <p:nvSpPr>
          <p:cNvPr id="246" name="Google Shape;246;p38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4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Alexa for Smart Home Devices. (n.d.). Retrieved from </a:t>
            </a:r>
            <a:endParaRPr sz="16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https://developer.amazon.com/alexa/devices/smart-home-devices</a:t>
            </a:r>
            <a:endParaRPr sz="16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Create a smart home Action  |  Actions on Google  |  Google Developers. (n.d.). Retrieved from </a:t>
            </a:r>
            <a:endParaRPr sz="16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https://developers.google.com/actions/smarthome/create</a:t>
            </a:r>
            <a:endParaRPr sz="16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EDD 103 Engineering Team #3 - Jake Shultz, Eric Tremsky, Matt Cutolo, Michael Esquivel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Iced Tea Maker Render &amp; Building</a:t>
            </a:r>
            <a:endParaRPr sz="16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Palasantzas, G. (2005). Comparison of hysteric and adhesive coefficient of friction for rubbers </a:t>
            </a:r>
            <a:endParaRPr sz="16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sliding onto self-affine rough surfaces. </a:t>
            </a:r>
            <a:r>
              <a:rPr lang="en" sz="1600" i="1"/>
              <a:t>Journal of Applied Physics,97</a:t>
            </a:r>
            <a:r>
              <a:rPr lang="en" sz="1600"/>
              <a:t>(3), 034906. </a:t>
            </a:r>
            <a:endParaRPr sz="16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doi:10.1063/1.1844617</a:t>
            </a:r>
            <a:endParaRPr sz="16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Python Tutorial- Build Python Projects with Alexa. (n.d.). Retrieved from </a:t>
            </a:r>
            <a:endParaRPr sz="160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https://developer.amazon.com/alexa-skills-kit/alexa-skill-python-tutorial</a:t>
            </a:r>
            <a:endParaRPr sz="1600"/>
          </a:p>
        </p:txBody>
      </p:sp>
      <p:sp>
        <p:nvSpPr>
          <p:cNvPr id="247" name="Google Shape;247;p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Design Statement: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“Design a coffee maker for persons with hand tremors that is ergonomically safe and easy to use.”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Voice Integration of an external API</a:t>
            </a:r>
            <a:endParaRPr sz="24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Amazon Alexa, Google Home, Apple Homepod</a:t>
            </a:r>
            <a:endParaRPr sz="20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Thermal Insulation of Device</a:t>
            </a:r>
            <a:endParaRPr sz="24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Double-Walled Vacuum Insulation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Self-Heating Carafe</a:t>
            </a:r>
            <a:endParaRPr sz="20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Rubber Stabilization of Base</a:t>
            </a:r>
            <a:endParaRPr sz="24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High Coefficient of Friction - 𝝁</a:t>
            </a:r>
            <a:endParaRPr sz="2000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0000"/>
                </a:solidFill>
              </a:rPr>
              <a:t>4</a:t>
            </a:fld>
            <a:endParaRPr>
              <a:solidFill>
                <a:srgbClr val="FF0000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l="29034" t="14581" r="10160" b="13195"/>
          <a:stretch/>
        </p:blipFill>
        <p:spPr>
          <a:xfrm>
            <a:off x="5450925" y="2309800"/>
            <a:ext cx="3381374" cy="225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01800" y="456550"/>
            <a:ext cx="8540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Voice Integration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01800" y="991750"/>
            <a:ext cx="8540400" cy="3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Bridge between the smart device and the coffee maker</a:t>
            </a:r>
            <a:endParaRPr sz="2400"/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Amazon’s Alexa will be the example, but all APIs are generally used the same way</a:t>
            </a:r>
            <a:endParaRPr sz="200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Amazon makes an ACK (Alexa Connect Kit) specifically for these cases</a:t>
            </a:r>
            <a:endParaRPr sz="2400"/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Circuit Board placed in the device, and it communicates with the nearby Alexa</a:t>
            </a:r>
            <a:endParaRPr sz="2000"/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No need for coding or, or managing cloud data!</a:t>
            </a:r>
            <a:endParaRPr sz="2000"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0000"/>
                </a:solidFill>
              </a:rPr>
              <a:t>5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7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Double-Walled Vacuum Insulation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Carafe features a double wall design with a completely empty space between the walls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space between the walls is devoid of air</a:t>
            </a:r>
            <a:endParaRPr sz="24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This eliminates all possibility of heat transfer to the outside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There are almost no particles to carry heat from inner wall to outer wall</a:t>
            </a:r>
            <a:endParaRPr sz="2000"/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837" y="3370825"/>
            <a:ext cx="1532324" cy="153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the Self-Heating Carafe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Heating components will run along the inside vacuum space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heating components will connect to a microcontroller (Arduino, Raspberry Pi, etc.)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microcontroller will connect to: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Rechargeable Battery (supplies power)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Temperature sensor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LED Screen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Buttons and indicator lights around LED screen</a:t>
            </a:r>
            <a:endParaRPr sz="2400"/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Rubber Stabilization</a:t>
            </a: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Rubber standoffs located on the bottom of the device provide maximum coefficient of static and kinetic friction</a:t>
            </a:r>
            <a:endParaRPr sz="24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Takes much more force to move the device, preventing accidents when tremors occur</a:t>
            </a:r>
            <a:endParaRPr sz="2000"/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0000"/>
                </a:solidFill>
              </a:rPr>
              <a:t>8</a:t>
            </a:fld>
            <a:endParaRPr>
              <a:solidFill>
                <a:srgbClr val="FF0000"/>
              </a:solidFill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t="25239"/>
          <a:stretch/>
        </p:blipFill>
        <p:spPr>
          <a:xfrm>
            <a:off x="6239963" y="2998650"/>
            <a:ext cx="2250276" cy="168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4">
            <a:alphaModFix/>
          </a:blip>
          <a:srcRect l="31422" t="3935" r="29688" b="60416"/>
          <a:stretch/>
        </p:blipFill>
        <p:spPr>
          <a:xfrm>
            <a:off x="311700" y="2923037"/>
            <a:ext cx="2667000" cy="183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First-Tier Requirements</a:t>
            </a: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[CMT 1.1] The device shall be usable by people with hand tremors.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Logical Argument - Little to no physical interaction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[CMT 1.2] The device shall be capable of brewing 2 to 6 cups of coffee at once.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Capacity of the filter, with duration of the drip controlled via voice commands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400"/>
          </a:p>
        </p:txBody>
      </p:sp>
      <p:sp>
        <p:nvSpPr>
          <p:cNvPr id="123" name="Google Shape;123;p2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0000"/>
                </a:solidFill>
              </a:rPr>
              <a:t>9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1474</Words>
  <Application>Microsoft Office PowerPoint</Application>
  <PresentationFormat>On-screen Show (16:9)</PresentationFormat>
  <Paragraphs>167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Oswald</vt:lpstr>
      <vt:lpstr>Average</vt:lpstr>
      <vt:lpstr>Times New Roman</vt:lpstr>
      <vt:lpstr>Arial</vt:lpstr>
      <vt:lpstr>Slate</vt:lpstr>
      <vt:lpstr>Coffee Maker for Hand Tremors:  Design #2 - Voice Integration &amp; Thermal Insulation</vt:lpstr>
      <vt:lpstr>Agenda</vt:lpstr>
      <vt:lpstr>Design Statement:  “Design a coffee maker for persons with hand tremors that is ergonomically safe and easy to use.”</vt:lpstr>
      <vt:lpstr>Solutions</vt:lpstr>
      <vt:lpstr>Description of Voice Integration</vt:lpstr>
      <vt:lpstr>Description of Double-Walled Vacuum Insulation</vt:lpstr>
      <vt:lpstr>Description of the Self-Heating Carafe</vt:lpstr>
      <vt:lpstr>Description of Rubber Stabilization</vt:lpstr>
      <vt:lpstr>First-Tier Requirements</vt:lpstr>
      <vt:lpstr>First Tier Requirements (continued)</vt:lpstr>
      <vt:lpstr>First Tier Requirements (continued #2)</vt:lpstr>
      <vt:lpstr>Pahl and Beitz Criteria</vt:lpstr>
      <vt:lpstr>Structure</vt:lpstr>
      <vt:lpstr>Structure (continued)</vt:lpstr>
      <vt:lpstr>Structure (continued #2)</vt:lpstr>
      <vt:lpstr>User Interaction</vt:lpstr>
      <vt:lpstr>Safety</vt:lpstr>
      <vt:lpstr>Safety (continued)</vt:lpstr>
      <vt:lpstr>Safety (continued #2)</vt:lpstr>
      <vt:lpstr>Maintenance</vt:lpstr>
      <vt:lpstr>Performance</vt:lpstr>
      <vt:lpstr>Performance (continued)</vt:lpstr>
      <vt:lpstr>Cost</vt:lpstr>
      <vt:lpstr>Conclusion</vt:lpstr>
      <vt:lpstr>References (Josh)</vt:lpstr>
      <vt:lpstr>References (Jake)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Maker for Hand Tremors:  Design #2 - Voice Integration &amp; Thermal Insulation</dc:title>
  <dc:creator>CJ Martin</dc:creator>
  <cp:lastModifiedBy>CJ Martin</cp:lastModifiedBy>
  <cp:revision>1</cp:revision>
  <dcterms:modified xsi:type="dcterms:W3CDTF">2020-03-11T13:22:10Z</dcterms:modified>
</cp:coreProperties>
</file>